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57" r:id="rId3"/>
    <p:sldId id="258" r:id="rId4"/>
    <p:sldId id="259" r:id="rId5"/>
    <p:sldId id="260" r:id="rId6"/>
    <p:sldId id="262" r:id="rId7"/>
    <p:sldId id="263" r:id="rId8"/>
    <p:sldId id="264" r:id="rId9"/>
    <p:sldId id="265" r:id="rId10"/>
    <p:sldId id="341" r:id="rId11"/>
    <p:sldId id="342" r:id="rId12"/>
    <p:sldId id="343" r:id="rId13"/>
    <p:sldId id="340" r:id="rId14"/>
    <p:sldId id="344" r:id="rId15"/>
    <p:sldId id="345" r:id="rId16"/>
    <p:sldId id="346" r:id="rId17"/>
    <p:sldId id="347" r:id="rId18"/>
    <p:sldId id="348" r:id="rId19"/>
    <p:sldId id="349" r:id="rId20"/>
    <p:sldId id="350" r:id="rId21"/>
    <p:sldId id="261" r:id="rId22"/>
    <p:sldId id="35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1-21T16:31:25.981"/>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1 12,'41'-6,"0"1,-28 5,3 0,0 0,-3 0,7 0,-2 0,12 0,-4 0,11 0,-4 6,-1-5,5 5,-11-6,-1 0,-8 0,-6 0,5 0,1 5,6-4,-6 4,5-5,-9 0,10 5,-5-4,13 10,8-9,18 10,18-3,20 6,2 1,-17-7,-23-2,-37-7,-10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1-21T16:31:34.023"/>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0 1,'50'11,"1"-4,-25-2,11 1,-11-5,5 10,-13-9,-1 3,6 1,28 2,29 14,-28-9,3 0,9 4,-1 0,-7-4,-2 0,0-1,-2-1,23 4,-31-7,-18 3,-21-10,-5 4</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1-21T16:31:37.038"/>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1 0,'52'6,"-12"-4,-23 3,-6-5,5 0,1 5,0-4,-1 4,12-5,0 6,31 2,-8-1,12 6,-21-12,-10 5,-15-6,-6 0,6 0,6 0,9 6,21-4,-3 10,7-11,-28 10,-12-10,-17 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1-21T16:31:40.109"/>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1 12,'48'-6,"-10"1,-21 5,-6 0,12 0,19 6,26-4,17 12,1-6,-19 0,-25 4,-23-16,-14 3</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1-21T16:31:54.971"/>
    </inkml:context>
    <inkml:brush xml:id="br0">
      <inkml:brushProperty name="width" value="0.3" units="cm"/>
      <inkml:brushProperty name="height" value="0.6" units="cm"/>
      <inkml:brushProperty name="color" value="#FFFC00"/>
      <inkml:brushProperty name="tip" value="rectangle"/>
      <inkml:brushProperty name="rasterOp" value="maskPen"/>
    </inkml:brush>
  </inkml:definitions>
  <inkml:trace contextRef="#ctx0" brushRef="#br0">0 0,'50'7,"-8"-2,-25-5,1 0,6 0,0 0,7 0,2 0,6 0,-1 0,17 0,13 0,17 0,-34 0,2 0,1 0,-1 0,1 0,-1 0,0 0,-2 0,27 0,-13 0,-31 0,-11 0,-12 0,13 0,-4 0,17 6,-5-4,7 3,0-5,8 0,1 0,8 0,-1 0,18 0,-5 0,15 0,-17 0,-2 0,-22 0,-10 0,-3 0,-2 0,12 0,-7 0,-1 0,-13 0,-1 0,-1 0,-4 0,16 0,-1 0,12 0,7 7,-12-6,4 5,-13-6,-7 0,4 0,-3 0,27 0,6 0,31 0,2 0,10 0,-25 0,1 0,-31 0,0 0,-15 0,-13 0,-7 0</inkml:trace>
</inkml:ink>
</file>

<file path=ppt/media/image2.png>
</file>

<file path=ppt/media/image4.png>
</file>

<file path=ppt/media/image5.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A04AEC-C4AF-45B9-9301-D014A4DAAC47}" type="datetimeFigureOut">
              <a:rPr lang="en-US" smtClean="0"/>
              <a:t>5/30/2019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094201-287E-48D3-A48E-8B804AD3995C}" type="slidenum">
              <a:rPr lang="en-US" smtClean="0"/>
              <a:t>‹#›</a:t>
            </a:fld>
            <a:endParaRPr lang="en-US"/>
          </a:p>
        </p:txBody>
      </p:sp>
    </p:spTree>
    <p:extLst>
      <p:ext uri="{BB962C8B-B14F-4D97-AF65-F5344CB8AC3E}">
        <p14:creationId xmlns:p14="http://schemas.microsoft.com/office/powerpoint/2010/main" val="1708714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094201-287E-48D3-A48E-8B804AD3995C}" type="slidenum">
              <a:rPr lang="en-US" smtClean="0"/>
              <a:t>2</a:t>
            </a:fld>
            <a:endParaRPr lang="en-US"/>
          </a:p>
        </p:txBody>
      </p:sp>
    </p:spTree>
    <p:extLst>
      <p:ext uri="{BB962C8B-B14F-4D97-AF65-F5344CB8AC3E}">
        <p14:creationId xmlns:p14="http://schemas.microsoft.com/office/powerpoint/2010/main" val="23929149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094201-287E-48D3-A48E-8B804AD3995C}" type="slidenum">
              <a:rPr lang="en-US" smtClean="0"/>
              <a:t>3</a:t>
            </a:fld>
            <a:endParaRPr lang="en-US"/>
          </a:p>
        </p:txBody>
      </p:sp>
    </p:spTree>
    <p:extLst>
      <p:ext uri="{BB962C8B-B14F-4D97-AF65-F5344CB8AC3E}">
        <p14:creationId xmlns:p14="http://schemas.microsoft.com/office/powerpoint/2010/main" val="17453322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094201-287E-48D3-A48E-8B804AD3995C}" type="slidenum">
              <a:rPr lang="en-US" smtClean="0"/>
              <a:t>5</a:t>
            </a:fld>
            <a:endParaRPr lang="en-US"/>
          </a:p>
        </p:txBody>
      </p:sp>
    </p:spTree>
    <p:extLst>
      <p:ext uri="{BB962C8B-B14F-4D97-AF65-F5344CB8AC3E}">
        <p14:creationId xmlns:p14="http://schemas.microsoft.com/office/powerpoint/2010/main" val="2371265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094201-287E-48D3-A48E-8B804AD3995C}" type="slidenum">
              <a:rPr lang="en-US" smtClean="0"/>
              <a:t>6</a:t>
            </a:fld>
            <a:endParaRPr lang="en-US"/>
          </a:p>
        </p:txBody>
      </p:sp>
    </p:spTree>
    <p:extLst>
      <p:ext uri="{BB962C8B-B14F-4D97-AF65-F5344CB8AC3E}">
        <p14:creationId xmlns:p14="http://schemas.microsoft.com/office/powerpoint/2010/main" val="36694948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F3CD700-599D-4E26-A1EC-D72034291B03}" type="datetimeFigureOut">
              <a:rPr lang="en-US" smtClean="0"/>
              <a:t>5/30/2019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977108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3CD700-599D-4E26-A1EC-D72034291B03}" type="datetimeFigureOut">
              <a:rPr lang="en-US" smtClean="0"/>
              <a:t>5/30/2019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3124293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3CD700-599D-4E26-A1EC-D72034291B03}" type="datetimeFigureOut">
              <a:rPr lang="en-US" smtClean="0"/>
              <a:t>5/30/2019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419360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3CD700-599D-4E26-A1EC-D72034291B03}" type="datetimeFigureOut">
              <a:rPr lang="en-US" smtClean="0"/>
              <a:t>5/30/2019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3337376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F3CD700-599D-4E26-A1EC-D72034291B03}" type="datetimeFigureOut">
              <a:rPr lang="en-US" smtClean="0"/>
              <a:t>5/30/2019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4008688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F3CD700-599D-4E26-A1EC-D72034291B03}" type="datetimeFigureOut">
              <a:rPr lang="en-US" smtClean="0"/>
              <a:t>5/30/2019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22662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F3CD700-599D-4E26-A1EC-D72034291B03}" type="datetimeFigureOut">
              <a:rPr lang="en-US" smtClean="0"/>
              <a:t>5/30/2019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3240056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F3CD700-599D-4E26-A1EC-D72034291B03}" type="datetimeFigureOut">
              <a:rPr lang="en-US" smtClean="0"/>
              <a:t>5/30/2019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1751891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3CD700-599D-4E26-A1EC-D72034291B03}" type="datetimeFigureOut">
              <a:rPr lang="en-US" smtClean="0"/>
              <a:t>5/30/2019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2554662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F3CD700-599D-4E26-A1EC-D72034291B03}" type="datetimeFigureOut">
              <a:rPr lang="en-US" smtClean="0"/>
              <a:t>5/30/2019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776947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F3CD700-599D-4E26-A1EC-D72034291B03}" type="datetimeFigureOut">
              <a:rPr lang="en-US" smtClean="0"/>
              <a:t>5/30/2019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B1C785-E5DF-4F49-AD48-D544E1635424}" type="slidenum">
              <a:rPr lang="en-US" smtClean="0"/>
              <a:t>‹#›</a:t>
            </a:fld>
            <a:endParaRPr lang="en-US"/>
          </a:p>
        </p:txBody>
      </p:sp>
    </p:spTree>
    <p:extLst>
      <p:ext uri="{BB962C8B-B14F-4D97-AF65-F5344CB8AC3E}">
        <p14:creationId xmlns:p14="http://schemas.microsoft.com/office/powerpoint/2010/main" val="16172217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3CD700-599D-4E26-A1EC-D72034291B03}" type="datetimeFigureOut">
              <a:rPr lang="en-US" smtClean="0"/>
              <a:t>5/30/2019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B1C785-E5DF-4F49-AD48-D544E1635424}" type="slidenum">
              <a:rPr lang="en-US" smtClean="0"/>
              <a:t>‹#›</a:t>
            </a:fld>
            <a:endParaRPr lang="en-US"/>
          </a:p>
        </p:txBody>
      </p:sp>
    </p:spTree>
    <p:extLst>
      <p:ext uri="{BB962C8B-B14F-4D97-AF65-F5344CB8AC3E}">
        <p14:creationId xmlns:p14="http://schemas.microsoft.com/office/powerpoint/2010/main" val="30725640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NULL"/><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NULL"/><Relationship Id="rId2" Type="http://schemas.openxmlformats.org/officeDocument/2006/relationships/image" Target="../media/image6.tiff"/><Relationship Id="rId1" Type="http://schemas.openxmlformats.org/officeDocument/2006/relationships/slideLayout" Target="../slideLayouts/slideLayout2.xml"/><Relationship Id="rId6" Type="http://schemas.openxmlformats.org/officeDocument/2006/relationships/image" Target="NULL"/><Relationship Id="rId11" Type="http://schemas.openxmlformats.org/officeDocument/2006/relationships/customXml" Target="../ink/ink5.xml"/><Relationship Id="rId5" Type="http://schemas.openxmlformats.org/officeDocument/2006/relationships/customXml" Target="../ink/ink2.xml"/><Relationship Id="rId10" Type="http://schemas.openxmlformats.org/officeDocument/2006/relationships/image" Target="NULL"/><Relationship Id="rId4" Type="http://schemas.openxmlformats.org/officeDocument/2006/relationships/image" Target="NULL"/><Relationship Id="rId9" Type="http://schemas.openxmlformats.org/officeDocument/2006/relationships/customXml" Target="../ink/ink4.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06703"/>
            <a:ext cx="9144000" cy="2387600"/>
          </a:xfrm>
        </p:spPr>
        <p:txBody>
          <a:bodyPr>
            <a:normAutofit fontScale="90000"/>
          </a:bodyPr>
          <a:lstStyle/>
          <a:p>
            <a:r>
              <a:rPr lang="en-US" b="1" dirty="0"/>
              <a:t>Recommendations for Reviewers, Editors, and Authors in Systematic Reviews and Meta-Analyses</a:t>
            </a:r>
            <a:endParaRPr lang="en-US" dirty="0"/>
          </a:p>
        </p:txBody>
      </p:sp>
      <p:sp>
        <p:nvSpPr>
          <p:cNvPr id="3" name="Subtitle 2"/>
          <p:cNvSpPr>
            <a:spLocks noGrp="1"/>
          </p:cNvSpPr>
          <p:nvPr>
            <p:ph type="subTitle" idx="1"/>
          </p:nvPr>
        </p:nvSpPr>
        <p:spPr/>
        <p:txBody>
          <a:bodyPr>
            <a:normAutofit fontScale="77500" lnSpcReduction="20000"/>
          </a:bodyPr>
          <a:lstStyle/>
          <a:p>
            <a:r>
              <a:rPr lang="en-US" dirty="0"/>
              <a:t>Ernest H. O’Boyle</a:t>
            </a:r>
          </a:p>
          <a:p>
            <a:r>
              <a:rPr lang="en-US" dirty="0"/>
              <a:t>Justin A. DeSimone</a:t>
            </a:r>
          </a:p>
          <a:p>
            <a:r>
              <a:rPr lang="en-US" dirty="0"/>
              <a:t>Michael T. </a:t>
            </a:r>
            <a:r>
              <a:rPr lang="en-US" dirty="0" err="1"/>
              <a:t>Brannick</a:t>
            </a:r>
            <a:endParaRPr lang="en-US" dirty="0"/>
          </a:p>
          <a:p>
            <a:r>
              <a:rPr lang="en-US" dirty="0"/>
              <a:t>Ji </a:t>
            </a:r>
            <a:r>
              <a:rPr lang="en-US" dirty="0" err="1"/>
              <a:t>Woon</a:t>
            </a:r>
            <a:r>
              <a:rPr lang="en-US" dirty="0"/>
              <a:t> (June) </a:t>
            </a:r>
            <a:r>
              <a:rPr lang="en-US" dirty="0" err="1"/>
              <a:t>Ryu</a:t>
            </a:r>
            <a:endParaRPr lang="en-US" dirty="0"/>
          </a:p>
          <a:p>
            <a:r>
              <a:rPr lang="en-US" dirty="0"/>
              <a:t>February 1, 2019</a:t>
            </a:r>
          </a:p>
        </p:txBody>
      </p:sp>
    </p:spTree>
    <p:extLst>
      <p:ext uri="{BB962C8B-B14F-4D97-AF65-F5344CB8AC3E}">
        <p14:creationId xmlns:p14="http://schemas.microsoft.com/office/powerpoint/2010/main" val="2003888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B3ABF-CD8C-5C46-9A39-B1D4D508477A}"/>
              </a:ext>
            </a:extLst>
          </p:cNvPr>
          <p:cNvSpPr>
            <a:spLocks noGrp="1"/>
          </p:cNvSpPr>
          <p:nvPr>
            <p:ph type="title"/>
          </p:nvPr>
        </p:nvSpPr>
        <p:spPr>
          <a:xfrm>
            <a:off x="648929" y="629266"/>
            <a:ext cx="3651467" cy="1676603"/>
          </a:xfrm>
        </p:spPr>
        <p:txBody>
          <a:bodyPr>
            <a:normAutofit/>
          </a:bodyPr>
          <a:lstStyle/>
          <a:p>
            <a:r>
              <a:rPr lang="en-US" sz="3700"/>
              <a:t>Data Distribution – Report the Data</a:t>
            </a:r>
          </a:p>
        </p:txBody>
      </p:sp>
      <p:sp>
        <p:nvSpPr>
          <p:cNvPr id="17" name="Content Placeholder 16">
            <a:extLst>
              <a:ext uri="{FF2B5EF4-FFF2-40B4-BE49-F238E27FC236}">
                <a16:creationId xmlns:a16="http://schemas.microsoft.com/office/drawing/2014/main" id="{B32112CC-093E-9B47-996E-44582BE6FA59}"/>
              </a:ext>
            </a:extLst>
          </p:cNvPr>
          <p:cNvSpPr>
            <a:spLocks noGrp="1"/>
          </p:cNvSpPr>
          <p:nvPr>
            <p:ph idx="1"/>
          </p:nvPr>
        </p:nvSpPr>
        <p:spPr/>
        <p:txBody>
          <a:bodyPr/>
          <a:lstStyle/>
          <a:p>
            <a:endParaRPr lang="en-US" dirty="0"/>
          </a:p>
          <a:p>
            <a:r>
              <a:rPr lang="en-US" dirty="0"/>
              <a:t>Transparency</a:t>
            </a:r>
          </a:p>
          <a:p>
            <a:pPr lvl="1"/>
            <a:r>
              <a:rPr lang="en-US" dirty="0"/>
              <a:t>Error checking</a:t>
            </a:r>
          </a:p>
          <a:p>
            <a:r>
              <a:rPr lang="en-US" dirty="0"/>
              <a:t>New methods </a:t>
            </a:r>
          </a:p>
          <a:p>
            <a:r>
              <a:rPr lang="en-US" dirty="0"/>
              <a:t>Updates (new meta)</a:t>
            </a:r>
          </a:p>
          <a:p>
            <a:pPr lvl="1"/>
            <a:endParaRPr lang="en-US" dirty="0"/>
          </a:p>
        </p:txBody>
      </p:sp>
      <p:pic>
        <p:nvPicPr>
          <p:cNvPr id="13" name="Picture 12" descr="A screenshot of a social media post&#10;&#10;Description automatically generated">
            <a:extLst>
              <a:ext uri="{FF2B5EF4-FFF2-40B4-BE49-F238E27FC236}">
                <a16:creationId xmlns:a16="http://schemas.microsoft.com/office/drawing/2014/main" id="{9D09AE01-1D8A-A745-9E12-80D8905E234E}"/>
              </a:ext>
            </a:extLst>
          </p:cNvPr>
          <p:cNvPicPr>
            <a:picLocks noChangeAspect="1"/>
          </p:cNvPicPr>
          <p:nvPr/>
        </p:nvPicPr>
        <p:blipFill>
          <a:blip r:embed="rId2"/>
          <a:stretch>
            <a:fillRect/>
          </a:stretch>
        </p:blipFill>
        <p:spPr>
          <a:xfrm>
            <a:off x="4489667" y="868062"/>
            <a:ext cx="7845413" cy="5121876"/>
          </a:xfrm>
          <a:prstGeom prst="rect">
            <a:avLst/>
          </a:prstGeom>
        </p:spPr>
      </p:pic>
      <p:sp>
        <p:nvSpPr>
          <p:cNvPr id="19" name="TextBox 18">
            <a:extLst>
              <a:ext uri="{FF2B5EF4-FFF2-40B4-BE49-F238E27FC236}">
                <a16:creationId xmlns:a16="http://schemas.microsoft.com/office/drawing/2014/main" id="{DF99040C-9938-4B49-840F-CDDF77114309}"/>
              </a:ext>
            </a:extLst>
          </p:cNvPr>
          <p:cNvSpPr txBox="1"/>
          <p:nvPr/>
        </p:nvSpPr>
        <p:spPr>
          <a:xfrm>
            <a:off x="321743" y="5994701"/>
            <a:ext cx="11548514" cy="646331"/>
          </a:xfrm>
          <a:prstGeom prst="rect">
            <a:avLst/>
          </a:prstGeom>
          <a:noFill/>
        </p:spPr>
        <p:txBody>
          <a:bodyPr wrap="square" rtlCol="0">
            <a:spAutoFit/>
          </a:bodyPr>
          <a:lstStyle/>
          <a:p>
            <a:r>
              <a:rPr lang="en-US" dirty="0"/>
              <a:t>Casper et al. (2018). The jingle-jangle of work-nonwork balance:  A comprehensive and meta-analytic review of its meaning and measurement.  </a:t>
            </a:r>
            <a:r>
              <a:rPr lang="en-US" i="1" dirty="0"/>
              <a:t>Journal of Applied Psychology, 103</a:t>
            </a:r>
            <a:r>
              <a:rPr lang="en-US" dirty="0"/>
              <a:t>, 182-214.</a:t>
            </a:r>
          </a:p>
        </p:txBody>
      </p:sp>
    </p:spTree>
    <p:extLst>
      <p:ext uri="{BB962C8B-B14F-4D97-AF65-F5344CB8AC3E}">
        <p14:creationId xmlns:p14="http://schemas.microsoft.com/office/powerpoint/2010/main" val="1262863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EF30C-A80B-6043-B896-7F74CE0FB622}"/>
              </a:ext>
            </a:extLst>
          </p:cNvPr>
          <p:cNvSpPr>
            <a:spLocks noGrp="1"/>
          </p:cNvSpPr>
          <p:nvPr>
            <p:ph type="title"/>
          </p:nvPr>
        </p:nvSpPr>
        <p:spPr/>
        <p:txBody>
          <a:bodyPr/>
          <a:lstStyle/>
          <a:p>
            <a:r>
              <a:rPr lang="en-US" dirty="0"/>
              <a:t>Dependent Effect Sizes</a:t>
            </a:r>
          </a:p>
        </p:txBody>
      </p:sp>
      <p:sp>
        <p:nvSpPr>
          <p:cNvPr id="3" name="Content Placeholder 2">
            <a:extLst>
              <a:ext uri="{FF2B5EF4-FFF2-40B4-BE49-F238E27FC236}">
                <a16:creationId xmlns:a16="http://schemas.microsoft.com/office/drawing/2014/main" id="{6E84BE01-5030-BE43-B396-C042F7255729}"/>
              </a:ext>
            </a:extLst>
          </p:cNvPr>
          <p:cNvSpPr>
            <a:spLocks noGrp="1"/>
          </p:cNvSpPr>
          <p:nvPr>
            <p:ph sz="half" idx="1"/>
          </p:nvPr>
        </p:nvSpPr>
        <p:spPr/>
        <p:txBody>
          <a:bodyPr/>
          <a:lstStyle/>
          <a:p>
            <a:r>
              <a:rPr lang="en-US" dirty="0"/>
              <a:t>Within Studies – Same People</a:t>
            </a:r>
          </a:p>
          <a:p>
            <a:pPr lvl="1"/>
            <a:r>
              <a:rPr lang="en-US" dirty="0"/>
              <a:t>Multiple times (e.g., pre-post)</a:t>
            </a:r>
          </a:p>
          <a:p>
            <a:pPr lvl="1"/>
            <a:r>
              <a:rPr lang="en-US" dirty="0"/>
              <a:t>Multiple measures</a:t>
            </a:r>
          </a:p>
          <a:p>
            <a:pPr lvl="1"/>
            <a:r>
              <a:rPr lang="en-US" dirty="0"/>
              <a:t>Multiple conditions</a:t>
            </a:r>
          </a:p>
          <a:p>
            <a:pPr marL="457200" lvl="1" indent="0">
              <a:buNone/>
            </a:pPr>
            <a:r>
              <a:rPr lang="en-US" dirty="0"/>
              <a:t>	</a:t>
            </a:r>
          </a:p>
        </p:txBody>
      </p:sp>
      <p:sp>
        <p:nvSpPr>
          <p:cNvPr id="4" name="Content Placeholder 3">
            <a:extLst>
              <a:ext uri="{FF2B5EF4-FFF2-40B4-BE49-F238E27FC236}">
                <a16:creationId xmlns:a16="http://schemas.microsoft.com/office/drawing/2014/main" id="{3D652EA5-942D-D14F-B10C-892D32A5F408}"/>
              </a:ext>
            </a:extLst>
          </p:cNvPr>
          <p:cNvSpPr>
            <a:spLocks noGrp="1"/>
          </p:cNvSpPr>
          <p:nvPr>
            <p:ph sz="half" idx="2"/>
          </p:nvPr>
        </p:nvSpPr>
        <p:spPr/>
        <p:txBody>
          <a:bodyPr/>
          <a:lstStyle/>
          <a:p>
            <a:r>
              <a:rPr lang="en-US" dirty="0"/>
              <a:t>Between Studies</a:t>
            </a:r>
          </a:p>
          <a:p>
            <a:pPr lvl="1"/>
            <a:r>
              <a:rPr lang="en-US" dirty="0"/>
              <a:t>Multiple reports of same study</a:t>
            </a:r>
          </a:p>
          <a:p>
            <a:pPr lvl="1"/>
            <a:r>
              <a:rPr lang="en-US" dirty="0"/>
              <a:t>Partial overlap between studies</a:t>
            </a:r>
          </a:p>
          <a:p>
            <a:pPr lvl="1"/>
            <a:r>
              <a:rPr lang="en-US" dirty="0"/>
              <a:t>Same sample, different authors</a:t>
            </a:r>
          </a:p>
          <a:p>
            <a:pPr lvl="1"/>
            <a:r>
              <a:rPr lang="en-US" dirty="0"/>
              <a:t>New meta contains old meta as one estimate; overlap in data</a:t>
            </a:r>
          </a:p>
          <a:p>
            <a:pPr lvl="1"/>
            <a:r>
              <a:rPr lang="en-US" dirty="0" err="1"/>
              <a:t>Mturk</a:t>
            </a:r>
            <a:r>
              <a:rPr lang="en-US" dirty="0"/>
              <a:t> or similar where people may volunteer for multiple studies</a:t>
            </a:r>
          </a:p>
        </p:txBody>
      </p:sp>
      <p:sp>
        <p:nvSpPr>
          <p:cNvPr id="5" name="TextBox 4">
            <a:extLst>
              <a:ext uri="{FF2B5EF4-FFF2-40B4-BE49-F238E27FC236}">
                <a16:creationId xmlns:a16="http://schemas.microsoft.com/office/drawing/2014/main" id="{E13A6B60-16F0-5549-A6B9-1303F1920DC3}"/>
              </a:ext>
            </a:extLst>
          </p:cNvPr>
          <p:cNvSpPr txBox="1"/>
          <p:nvPr/>
        </p:nvSpPr>
        <p:spPr>
          <a:xfrm>
            <a:off x="3533881" y="5222856"/>
            <a:ext cx="5276637" cy="954107"/>
          </a:xfrm>
          <a:prstGeom prst="rect">
            <a:avLst/>
          </a:prstGeom>
          <a:noFill/>
        </p:spPr>
        <p:txBody>
          <a:bodyPr wrap="none" rtlCol="0">
            <a:spAutoFit/>
          </a:bodyPr>
          <a:lstStyle/>
          <a:p>
            <a:pPr algn="ctr"/>
            <a:r>
              <a:rPr lang="en-US" sz="2800" dirty="0"/>
              <a:t>Identify dependencies in data.</a:t>
            </a:r>
          </a:p>
          <a:p>
            <a:pPr algn="ctr"/>
            <a:r>
              <a:rPr lang="en-US" sz="2800" dirty="0"/>
              <a:t>Describe how you addressed them</a:t>
            </a:r>
            <a:r>
              <a:rPr lang="en-US" dirty="0"/>
              <a:t>.</a:t>
            </a:r>
          </a:p>
        </p:txBody>
      </p:sp>
    </p:spTree>
    <p:extLst>
      <p:ext uri="{BB962C8B-B14F-4D97-AF65-F5344CB8AC3E}">
        <p14:creationId xmlns:p14="http://schemas.microsoft.com/office/powerpoint/2010/main" val="3963711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127A3-2716-2D4C-8B80-726C87BF4F44}"/>
              </a:ext>
            </a:extLst>
          </p:cNvPr>
          <p:cNvSpPr>
            <a:spLocks noGrp="1"/>
          </p:cNvSpPr>
          <p:nvPr>
            <p:ph type="title"/>
          </p:nvPr>
        </p:nvSpPr>
        <p:spPr>
          <a:xfrm>
            <a:off x="648929" y="629266"/>
            <a:ext cx="3667039" cy="1676603"/>
          </a:xfrm>
        </p:spPr>
        <p:txBody>
          <a:bodyPr>
            <a:normAutofit/>
          </a:bodyPr>
          <a:lstStyle/>
          <a:p>
            <a:r>
              <a:rPr lang="en-US" sz="3700" dirty="0"/>
              <a:t>Effect Size Distribution – Visual displays</a:t>
            </a:r>
          </a:p>
        </p:txBody>
      </p:sp>
      <p:sp>
        <p:nvSpPr>
          <p:cNvPr id="3" name="Content Placeholder 2">
            <a:extLst>
              <a:ext uri="{FF2B5EF4-FFF2-40B4-BE49-F238E27FC236}">
                <a16:creationId xmlns:a16="http://schemas.microsoft.com/office/drawing/2014/main" id="{D1F33B6C-02A2-1944-A409-0ABB24278F88}"/>
              </a:ext>
            </a:extLst>
          </p:cNvPr>
          <p:cNvSpPr>
            <a:spLocks noGrp="1"/>
          </p:cNvSpPr>
          <p:nvPr>
            <p:ph idx="1"/>
          </p:nvPr>
        </p:nvSpPr>
        <p:spPr>
          <a:xfrm>
            <a:off x="648930" y="2438400"/>
            <a:ext cx="3667037" cy="3785419"/>
          </a:xfrm>
        </p:spPr>
        <p:txBody>
          <a:bodyPr>
            <a:normAutofit/>
          </a:bodyPr>
          <a:lstStyle/>
          <a:p>
            <a:r>
              <a:rPr lang="en-US" sz="1800" dirty="0"/>
              <a:t>Forest plots – good if there are few studies</a:t>
            </a:r>
          </a:p>
          <a:p>
            <a:r>
              <a:rPr lang="en-US" sz="1800" dirty="0"/>
              <a:t>Can show outliers</a:t>
            </a:r>
          </a:p>
          <a:p>
            <a:r>
              <a:rPr lang="en-US" sz="1800" dirty="0"/>
              <a:t>Notes</a:t>
            </a:r>
          </a:p>
          <a:p>
            <a:pPr lvl="1"/>
            <a:r>
              <a:rPr lang="en-US" sz="1400" dirty="0"/>
              <a:t>Sorted by effect size</a:t>
            </a:r>
          </a:p>
          <a:p>
            <a:pPr lvl="1"/>
            <a:r>
              <a:rPr lang="en-US" sz="1400" dirty="0"/>
              <a:t>RE summary of each level (definition of balance)</a:t>
            </a:r>
          </a:p>
          <a:p>
            <a:pPr lvl="1"/>
            <a:r>
              <a:rPr lang="en-US" sz="1400" dirty="0"/>
              <a:t>Cluster 2 has extreme range. Coding?</a:t>
            </a:r>
          </a:p>
          <a:p>
            <a:pPr lvl="1"/>
            <a:r>
              <a:rPr lang="en-US" sz="1400" dirty="0"/>
              <a:t>Prediction interval (95% PI) at bottom with overall estimate</a:t>
            </a:r>
          </a:p>
          <a:p>
            <a:pPr lvl="1"/>
            <a:endParaRPr lang="en-US" sz="1400" dirty="0"/>
          </a:p>
        </p:txBody>
      </p:sp>
      <p:pic>
        <p:nvPicPr>
          <p:cNvPr id="6" name="Picture 5" descr="A screenshot of text&#10;&#10;Description automatically generated">
            <a:extLst>
              <a:ext uri="{FF2B5EF4-FFF2-40B4-BE49-F238E27FC236}">
                <a16:creationId xmlns:a16="http://schemas.microsoft.com/office/drawing/2014/main" id="{C710FA98-18EA-9B41-8C0C-6447C60A196F}"/>
              </a:ext>
            </a:extLst>
          </p:cNvPr>
          <p:cNvPicPr>
            <a:picLocks noChangeAspect="1"/>
          </p:cNvPicPr>
          <p:nvPr/>
        </p:nvPicPr>
        <p:blipFill>
          <a:blip r:embed="rId2"/>
          <a:stretch>
            <a:fillRect/>
          </a:stretch>
        </p:blipFill>
        <p:spPr>
          <a:xfrm>
            <a:off x="6400799" y="156029"/>
            <a:ext cx="5026479" cy="6701971"/>
          </a:xfrm>
          <a:prstGeom prst="rect">
            <a:avLst/>
          </a:prstGeom>
        </p:spPr>
      </p:pic>
    </p:spTree>
    <p:extLst>
      <p:ext uri="{BB962C8B-B14F-4D97-AF65-F5344CB8AC3E}">
        <p14:creationId xmlns:p14="http://schemas.microsoft.com/office/powerpoint/2010/main" val="915489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6D33E-63FA-134E-A3E8-B579E6DA8C1B}"/>
              </a:ext>
            </a:extLst>
          </p:cNvPr>
          <p:cNvSpPr>
            <a:spLocks noGrp="1"/>
          </p:cNvSpPr>
          <p:nvPr>
            <p:ph type="title"/>
          </p:nvPr>
        </p:nvSpPr>
        <p:spPr>
          <a:xfrm>
            <a:off x="648928" y="634181"/>
            <a:ext cx="6586491" cy="1676603"/>
          </a:xfrm>
        </p:spPr>
        <p:txBody>
          <a:bodyPr>
            <a:normAutofit/>
          </a:bodyPr>
          <a:lstStyle/>
          <a:p>
            <a:r>
              <a:rPr lang="en-US" dirty="0"/>
              <a:t>Funnel Plot &amp; Availability Bias</a:t>
            </a:r>
          </a:p>
        </p:txBody>
      </p:sp>
      <p:sp>
        <p:nvSpPr>
          <p:cNvPr id="10" name="Content Placeholder 9">
            <a:extLst>
              <a:ext uri="{FF2B5EF4-FFF2-40B4-BE49-F238E27FC236}">
                <a16:creationId xmlns:a16="http://schemas.microsoft.com/office/drawing/2014/main" id="{C3E2DFF9-49DA-4878-B883-4B3F20AF17E0}"/>
              </a:ext>
            </a:extLst>
          </p:cNvPr>
          <p:cNvSpPr>
            <a:spLocks noGrp="1"/>
          </p:cNvSpPr>
          <p:nvPr>
            <p:ph idx="1"/>
          </p:nvPr>
        </p:nvSpPr>
        <p:spPr>
          <a:xfrm>
            <a:off x="648930" y="2438400"/>
            <a:ext cx="6586489" cy="3785419"/>
          </a:xfrm>
        </p:spPr>
        <p:txBody>
          <a:bodyPr>
            <a:normAutofit/>
          </a:bodyPr>
          <a:lstStyle/>
          <a:p>
            <a:r>
              <a:rPr lang="en-US" sz="2400" dirty="0"/>
              <a:t>Good if large number of studies</a:t>
            </a:r>
          </a:p>
          <a:p>
            <a:r>
              <a:rPr lang="en-US" sz="2400" dirty="0"/>
              <a:t>Quick look for bias, outliers, heterogeneity</a:t>
            </a:r>
          </a:p>
          <a:p>
            <a:r>
              <a:rPr lang="en-US" sz="2400" dirty="0"/>
              <a:t>Notes</a:t>
            </a:r>
          </a:p>
          <a:p>
            <a:pPr lvl="1"/>
            <a:r>
              <a:rPr lang="en-US" sz="2000" dirty="0"/>
              <a:t>If homogeneous, most dots inside white space</a:t>
            </a:r>
          </a:p>
          <a:p>
            <a:pPr lvl="1"/>
            <a:r>
              <a:rPr lang="en-US" sz="2000" dirty="0"/>
              <a:t>Huge heterogeneity in these data</a:t>
            </a:r>
          </a:p>
          <a:p>
            <a:pPr lvl="1"/>
            <a:r>
              <a:rPr lang="en-US" sz="2000" dirty="0"/>
              <a:t>No obvious association between ES &amp; N (availability)</a:t>
            </a:r>
          </a:p>
          <a:p>
            <a:pPr lvl="1"/>
            <a:r>
              <a:rPr lang="en-US" sz="2000" dirty="0"/>
              <a:t>Streaks indicate dependent ES</a:t>
            </a:r>
          </a:p>
          <a:p>
            <a:pPr lvl="1"/>
            <a:endParaRPr lang="en-US" sz="2000" dirty="0"/>
          </a:p>
        </p:txBody>
      </p:sp>
      <p:pic>
        <p:nvPicPr>
          <p:cNvPr id="7" name="Picture 6" descr="A screenshot of a cell phone&#10;&#10;Description automatically generated">
            <a:extLst>
              <a:ext uri="{FF2B5EF4-FFF2-40B4-BE49-F238E27FC236}">
                <a16:creationId xmlns:a16="http://schemas.microsoft.com/office/drawing/2014/main" id="{826523A1-A18C-2E4F-9395-9D8EE2C8FE60}"/>
              </a:ext>
            </a:extLst>
          </p:cNvPr>
          <p:cNvPicPr>
            <a:picLocks noChangeAspect="1"/>
          </p:cNvPicPr>
          <p:nvPr/>
        </p:nvPicPr>
        <p:blipFill>
          <a:blip r:embed="rId2"/>
          <a:stretch>
            <a:fillRect/>
          </a:stretch>
        </p:blipFill>
        <p:spPr>
          <a:xfrm>
            <a:off x="6942462" y="204839"/>
            <a:ext cx="5083630" cy="6778173"/>
          </a:xfrm>
          <a:prstGeom prst="rect">
            <a:avLst/>
          </a:prstGeom>
        </p:spPr>
      </p:pic>
      <mc:AlternateContent xmlns:mc="http://schemas.openxmlformats.org/markup-compatibility/2006" xmlns:p14="http://schemas.microsoft.com/office/powerpoint/2010/main">
        <mc:Choice Requires="p14">
          <p:contentPart p14:bwMode="auto" r:id="rId3">
            <p14:nvContentPartPr>
              <p14:cNvPr id="9" name="Ink 8">
                <a:extLst>
                  <a:ext uri="{FF2B5EF4-FFF2-40B4-BE49-F238E27FC236}">
                    <a16:creationId xmlns:a16="http://schemas.microsoft.com/office/drawing/2014/main" id="{E633B084-8DDC-0D40-B2BA-2812182B1008}"/>
                  </a:ext>
                </a:extLst>
              </p14:cNvPr>
              <p14:cNvContentPartPr/>
              <p14:nvPr/>
            </p14:nvContentPartPr>
            <p14:xfrm>
              <a:off x="9740957" y="4189474"/>
              <a:ext cx="419040" cy="40320"/>
            </p14:xfrm>
          </p:contentPart>
        </mc:Choice>
        <mc:Fallback xmlns="">
          <p:pic>
            <p:nvPicPr>
              <p:cNvPr id="9" name="Ink 8">
                <a:extLst>
                  <a:ext uri="{FF2B5EF4-FFF2-40B4-BE49-F238E27FC236}">
                    <a16:creationId xmlns:a16="http://schemas.microsoft.com/office/drawing/2014/main" id="{E633B084-8DDC-0D40-B2BA-2812182B1008}"/>
                  </a:ext>
                </a:extLst>
              </p:cNvPr>
              <p:cNvPicPr/>
              <p:nvPr/>
            </p:nvPicPr>
            <p:blipFill>
              <a:blip r:embed="rId4"/>
              <a:stretch>
                <a:fillRect/>
              </a:stretch>
            </p:blipFill>
            <p:spPr>
              <a:xfrm>
                <a:off x="9687317" y="4081834"/>
                <a:ext cx="526680" cy="25596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1" name="Ink 10">
                <a:extLst>
                  <a:ext uri="{FF2B5EF4-FFF2-40B4-BE49-F238E27FC236}">
                    <a16:creationId xmlns:a16="http://schemas.microsoft.com/office/drawing/2014/main" id="{952FF06A-1FD1-5148-A57E-D7CA5933AD03}"/>
                  </a:ext>
                </a:extLst>
              </p14:cNvPr>
              <p14:cNvContentPartPr/>
              <p14:nvPr/>
            </p14:nvContentPartPr>
            <p14:xfrm>
              <a:off x="10071797" y="2366794"/>
              <a:ext cx="363600" cy="84240"/>
            </p14:xfrm>
          </p:contentPart>
        </mc:Choice>
        <mc:Fallback xmlns="">
          <p:pic>
            <p:nvPicPr>
              <p:cNvPr id="11" name="Ink 10">
                <a:extLst>
                  <a:ext uri="{FF2B5EF4-FFF2-40B4-BE49-F238E27FC236}">
                    <a16:creationId xmlns:a16="http://schemas.microsoft.com/office/drawing/2014/main" id="{952FF06A-1FD1-5148-A57E-D7CA5933AD03}"/>
                  </a:ext>
                </a:extLst>
              </p:cNvPr>
              <p:cNvPicPr/>
              <p:nvPr/>
            </p:nvPicPr>
            <p:blipFill>
              <a:blip r:embed="rId6"/>
              <a:stretch>
                <a:fillRect/>
              </a:stretch>
            </p:blipFill>
            <p:spPr>
              <a:xfrm>
                <a:off x="10017797" y="2259154"/>
                <a:ext cx="471240" cy="29988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4" name="Ink 13">
                <a:extLst>
                  <a:ext uri="{FF2B5EF4-FFF2-40B4-BE49-F238E27FC236}">
                    <a16:creationId xmlns:a16="http://schemas.microsoft.com/office/drawing/2014/main" id="{ED307124-5D2D-3C4E-98D9-441C1E192C6E}"/>
                  </a:ext>
                </a:extLst>
              </p14:cNvPr>
              <p14:cNvContentPartPr/>
              <p14:nvPr/>
            </p14:nvContentPartPr>
            <p14:xfrm>
              <a:off x="10599197" y="2146474"/>
              <a:ext cx="286560" cy="37440"/>
            </p14:xfrm>
          </p:contentPart>
        </mc:Choice>
        <mc:Fallback xmlns="">
          <p:pic>
            <p:nvPicPr>
              <p:cNvPr id="14" name="Ink 13">
                <a:extLst>
                  <a:ext uri="{FF2B5EF4-FFF2-40B4-BE49-F238E27FC236}">
                    <a16:creationId xmlns:a16="http://schemas.microsoft.com/office/drawing/2014/main" id="{ED307124-5D2D-3C4E-98D9-441C1E192C6E}"/>
                  </a:ext>
                </a:extLst>
              </p:cNvPr>
              <p:cNvPicPr/>
              <p:nvPr/>
            </p:nvPicPr>
            <p:blipFill>
              <a:blip r:embed="rId8"/>
              <a:stretch>
                <a:fillRect/>
              </a:stretch>
            </p:blipFill>
            <p:spPr>
              <a:xfrm>
                <a:off x="10545557" y="2038474"/>
                <a:ext cx="394200" cy="253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5" name="Ink 14">
                <a:extLst>
                  <a:ext uri="{FF2B5EF4-FFF2-40B4-BE49-F238E27FC236}">
                    <a16:creationId xmlns:a16="http://schemas.microsoft.com/office/drawing/2014/main" id="{FC068A9B-F62E-504E-BF8C-E10775CF23CB}"/>
                  </a:ext>
                </a:extLst>
              </p14:cNvPr>
              <p14:cNvContentPartPr/>
              <p14:nvPr/>
            </p14:nvContentPartPr>
            <p14:xfrm>
              <a:off x="8377277" y="3381274"/>
              <a:ext cx="198720" cy="18360"/>
            </p14:xfrm>
          </p:contentPart>
        </mc:Choice>
        <mc:Fallback xmlns="">
          <p:pic>
            <p:nvPicPr>
              <p:cNvPr id="15" name="Ink 14">
                <a:extLst>
                  <a:ext uri="{FF2B5EF4-FFF2-40B4-BE49-F238E27FC236}">
                    <a16:creationId xmlns:a16="http://schemas.microsoft.com/office/drawing/2014/main" id="{FC068A9B-F62E-504E-BF8C-E10775CF23CB}"/>
                  </a:ext>
                </a:extLst>
              </p:cNvPr>
              <p:cNvPicPr/>
              <p:nvPr/>
            </p:nvPicPr>
            <p:blipFill>
              <a:blip r:embed="rId10"/>
              <a:stretch>
                <a:fillRect/>
              </a:stretch>
            </p:blipFill>
            <p:spPr>
              <a:xfrm>
                <a:off x="8323637" y="3273634"/>
                <a:ext cx="306360" cy="234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7" name="Ink 16">
                <a:extLst>
                  <a:ext uri="{FF2B5EF4-FFF2-40B4-BE49-F238E27FC236}">
                    <a16:creationId xmlns:a16="http://schemas.microsoft.com/office/drawing/2014/main" id="{5B5DE22F-17EA-7940-A280-55D61FB29FEC}"/>
                  </a:ext>
                </a:extLst>
              </p14:cNvPr>
              <p14:cNvContentPartPr/>
              <p14:nvPr/>
            </p14:nvContentPartPr>
            <p14:xfrm>
              <a:off x="8359637" y="4234114"/>
              <a:ext cx="1124640" cy="14400"/>
            </p14:xfrm>
          </p:contentPart>
        </mc:Choice>
        <mc:Fallback xmlns="">
          <p:pic>
            <p:nvPicPr>
              <p:cNvPr id="17" name="Ink 16">
                <a:extLst>
                  <a:ext uri="{FF2B5EF4-FFF2-40B4-BE49-F238E27FC236}">
                    <a16:creationId xmlns:a16="http://schemas.microsoft.com/office/drawing/2014/main" id="{5B5DE22F-17EA-7940-A280-55D61FB29FEC}"/>
                  </a:ext>
                </a:extLst>
              </p:cNvPr>
              <p:cNvPicPr/>
              <p:nvPr/>
            </p:nvPicPr>
            <p:blipFill>
              <a:blip r:embed="rId12"/>
              <a:stretch>
                <a:fillRect/>
              </a:stretch>
            </p:blipFill>
            <p:spPr>
              <a:xfrm>
                <a:off x="8305637" y="4126114"/>
                <a:ext cx="1232280" cy="230040"/>
              </a:xfrm>
              <a:prstGeom prst="rect">
                <a:avLst/>
              </a:prstGeom>
            </p:spPr>
          </p:pic>
        </mc:Fallback>
      </mc:AlternateContent>
    </p:spTree>
    <p:extLst>
      <p:ext uri="{BB962C8B-B14F-4D97-AF65-F5344CB8AC3E}">
        <p14:creationId xmlns:p14="http://schemas.microsoft.com/office/powerpoint/2010/main" val="3639023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9552C-A3C0-E54B-88B5-B56708E397A1}"/>
              </a:ext>
            </a:extLst>
          </p:cNvPr>
          <p:cNvSpPr>
            <a:spLocks noGrp="1"/>
          </p:cNvSpPr>
          <p:nvPr>
            <p:ph type="title"/>
          </p:nvPr>
        </p:nvSpPr>
        <p:spPr/>
        <p:txBody>
          <a:bodyPr/>
          <a:lstStyle/>
          <a:p>
            <a:r>
              <a:rPr lang="en-US" dirty="0"/>
              <a:t>Trim &amp; Fill</a:t>
            </a:r>
          </a:p>
        </p:txBody>
      </p:sp>
      <p:pic>
        <p:nvPicPr>
          <p:cNvPr id="4" name="Content Placeholder 3" descr="Macintosh HD:Users:scottlewis:Downloads:2SD T &amp; F.PNG">
            <a:extLst>
              <a:ext uri="{FF2B5EF4-FFF2-40B4-BE49-F238E27FC236}">
                <a16:creationId xmlns:a16="http://schemas.microsoft.com/office/drawing/2014/main" id="{07A7E0C7-A47F-0E43-A0CF-FC685131406B}"/>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bwMode="auto">
          <a:xfrm>
            <a:off x="5183188" y="1790420"/>
            <a:ext cx="6172200" cy="3267635"/>
          </a:xfrm>
          <a:prstGeom prst="rect">
            <a:avLst/>
          </a:prstGeom>
          <a:noFill/>
          <a:ln>
            <a:noFill/>
          </a:ln>
        </p:spPr>
      </p:pic>
      <p:sp>
        <p:nvSpPr>
          <p:cNvPr id="5" name="Text Placeholder 4">
            <a:extLst>
              <a:ext uri="{FF2B5EF4-FFF2-40B4-BE49-F238E27FC236}">
                <a16:creationId xmlns:a16="http://schemas.microsoft.com/office/drawing/2014/main" id="{BFD35E3C-10DA-4E44-8384-FADCB2CBEFEE}"/>
              </a:ext>
            </a:extLst>
          </p:cNvPr>
          <p:cNvSpPr>
            <a:spLocks noGrp="1"/>
          </p:cNvSpPr>
          <p:nvPr>
            <p:ph type="body" sz="half" idx="2"/>
          </p:nvPr>
        </p:nvSpPr>
        <p:spPr/>
        <p:txBody>
          <a:bodyPr/>
          <a:lstStyle/>
          <a:p>
            <a:r>
              <a:rPr lang="en-US" dirty="0"/>
              <a:t>Note that the smaller studies show larger effect sizes (open dots)</a:t>
            </a:r>
          </a:p>
          <a:p>
            <a:r>
              <a:rPr lang="en-US" dirty="0"/>
              <a:t>Imputed studies by trim &amp; fill algorithm are filled in black</a:t>
            </a:r>
          </a:p>
          <a:p>
            <a:r>
              <a:rPr lang="en-US" dirty="0"/>
              <a:t>Note the difference in the overall estimates</a:t>
            </a:r>
          </a:p>
          <a:p>
            <a:r>
              <a:rPr lang="en-US" dirty="0"/>
              <a:t>Other methods may be superior for this purpose</a:t>
            </a:r>
          </a:p>
        </p:txBody>
      </p:sp>
      <p:sp>
        <p:nvSpPr>
          <p:cNvPr id="6" name="TextBox 5">
            <a:extLst>
              <a:ext uri="{FF2B5EF4-FFF2-40B4-BE49-F238E27FC236}">
                <a16:creationId xmlns:a16="http://schemas.microsoft.com/office/drawing/2014/main" id="{4BC44EF2-F9DE-2C46-ABFE-3828DE568AE4}"/>
              </a:ext>
            </a:extLst>
          </p:cNvPr>
          <p:cNvSpPr txBox="1"/>
          <p:nvPr/>
        </p:nvSpPr>
        <p:spPr>
          <a:xfrm>
            <a:off x="5887575" y="653142"/>
            <a:ext cx="5464637" cy="369332"/>
          </a:xfrm>
          <a:prstGeom prst="rect">
            <a:avLst/>
          </a:prstGeom>
          <a:noFill/>
        </p:spPr>
        <p:txBody>
          <a:bodyPr wrap="none" rtlCol="0">
            <a:spAutoFit/>
          </a:bodyPr>
          <a:lstStyle/>
          <a:p>
            <a:r>
              <a:rPr lang="en-US" dirty="0"/>
              <a:t>Effects of Educational Innovations on Learning Outcomes</a:t>
            </a:r>
          </a:p>
        </p:txBody>
      </p:sp>
    </p:spTree>
    <p:extLst>
      <p:ext uri="{BB962C8B-B14F-4D97-AF65-F5344CB8AC3E}">
        <p14:creationId xmlns:p14="http://schemas.microsoft.com/office/powerpoint/2010/main" val="38994006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3863C-50B8-4C4C-84C1-4528B156B9D2}"/>
              </a:ext>
            </a:extLst>
          </p:cNvPr>
          <p:cNvSpPr>
            <a:spLocks noGrp="1"/>
          </p:cNvSpPr>
          <p:nvPr>
            <p:ph type="title"/>
          </p:nvPr>
        </p:nvSpPr>
        <p:spPr/>
        <p:txBody>
          <a:bodyPr/>
          <a:lstStyle/>
          <a:p>
            <a:r>
              <a:rPr lang="en-US" dirty="0"/>
              <a:t>Effect Size Conversions</a:t>
            </a:r>
          </a:p>
        </p:txBody>
      </p:sp>
      <p:sp>
        <p:nvSpPr>
          <p:cNvPr id="3" name="Content Placeholder 2">
            <a:extLst>
              <a:ext uri="{FF2B5EF4-FFF2-40B4-BE49-F238E27FC236}">
                <a16:creationId xmlns:a16="http://schemas.microsoft.com/office/drawing/2014/main" id="{30F9057C-4361-D940-965F-F8C5EB34BECE}"/>
              </a:ext>
            </a:extLst>
          </p:cNvPr>
          <p:cNvSpPr>
            <a:spLocks noGrp="1"/>
          </p:cNvSpPr>
          <p:nvPr>
            <p:ph idx="1"/>
          </p:nvPr>
        </p:nvSpPr>
        <p:spPr/>
        <p:txBody>
          <a:bodyPr/>
          <a:lstStyle/>
          <a:p>
            <a:r>
              <a:rPr lang="en-US" dirty="0"/>
              <a:t>Nature and Number of Conversions</a:t>
            </a:r>
          </a:p>
          <a:p>
            <a:pPr lvl="1"/>
            <a:r>
              <a:rPr lang="en-US" dirty="0"/>
              <a:t>Describe choices and rationale</a:t>
            </a:r>
          </a:p>
          <a:p>
            <a:r>
              <a:rPr lang="en-US" dirty="0"/>
              <a:t>Sensitivity Analysis</a:t>
            </a:r>
          </a:p>
          <a:p>
            <a:pPr lvl="1"/>
            <a:r>
              <a:rPr lang="en-US" dirty="0"/>
              <a:t>Impact of study type that required conversion</a:t>
            </a:r>
          </a:p>
        </p:txBody>
      </p:sp>
    </p:spTree>
    <p:extLst>
      <p:ext uri="{BB962C8B-B14F-4D97-AF65-F5344CB8AC3E}">
        <p14:creationId xmlns:p14="http://schemas.microsoft.com/office/powerpoint/2010/main" val="2615322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Reporting issues in the analysis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42096413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a:t>
            </a:r>
          </a:p>
        </p:txBody>
      </p:sp>
      <p:sp>
        <p:nvSpPr>
          <p:cNvPr id="3" name="Content Placeholder 2"/>
          <p:cNvSpPr>
            <a:spLocks noGrp="1"/>
          </p:cNvSpPr>
          <p:nvPr>
            <p:ph idx="1"/>
          </p:nvPr>
        </p:nvSpPr>
        <p:spPr/>
        <p:txBody>
          <a:bodyPr/>
          <a:lstStyle/>
          <a:p>
            <a:r>
              <a:rPr lang="en-US" dirty="0"/>
              <a:t>A lot of variety in software packages</a:t>
            </a:r>
          </a:p>
          <a:p>
            <a:pPr lvl="1"/>
            <a:r>
              <a:rPr lang="en-US" dirty="0"/>
              <a:t>Some like R’s metafor package are very flexible and can recreate the results from other software packages (e.g., CMA), but depending on settings, you can get different results (e.g., tau, SD-rho)</a:t>
            </a:r>
          </a:p>
          <a:p>
            <a:r>
              <a:rPr lang="en-US" dirty="0"/>
              <a:t>Increasingly, a lot of options in these programs</a:t>
            </a:r>
          </a:p>
          <a:p>
            <a:pPr lvl="1"/>
            <a:r>
              <a:rPr lang="en-US" dirty="0"/>
              <a:t>Need for the reporting of estimators, thresholds used, etc. </a:t>
            </a:r>
          </a:p>
          <a:p>
            <a:pPr lvl="1"/>
            <a:endParaRPr lang="en-US" dirty="0"/>
          </a:p>
        </p:txBody>
      </p:sp>
    </p:spTree>
    <p:extLst>
      <p:ext uri="{BB962C8B-B14F-4D97-AF65-F5344CB8AC3E}">
        <p14:creationId xmlns:p14="http://schemas.microsoft.com/office/powerpoint/2010/main" val="32529554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Bivariate Results</a:t>
            </a:r>
          </a:p>
        </p:txBody>
      </p:sp>
      <p:sp>
        <p:nvSpPr>
          <p:cNvPr id="3" name="Content Placeholder 2"/>
          <p:cNvSpPr>
            <a:spLocks noGrp="1"/>
          </p:cNvSpPr>
          <p:nvPr>
            <p:ph idx="1"/>
          </p:nvPr>
        </p:nvSpPr>
        <p:spPr>
          <a:xfrm>
            <a:off x="838200" y="1404851"/>
            <a:ext cx="10515600" cy="4772112"/>
          </a:xfrm>
        </p:spPr>
        <p:txBody>
          <a:bodyPr>
            <a:normAutofit/>
          </a:bodyPr>
          <a:lstStyle/>
          <a:p>
            <a:r>
              <a:rPr lang="en-US" dirty="0"/>
              <a:t>Hunter-Schmidt (psychometric MA) has been dominant paradigm in IO/MGMT</a:t>
            </a:r>
          </a:p>
          <a:p>
            <a:pPr lvl="1"/>
            <a:r>
              <a:rPr lang="en-US" dirty="0"/>
              <a:t>Corrected and uncorrected estimates</a:t>
            </a:r>
          </a:p>
          <a:p>
            <a:pPr lvl="1"/>
            <a:r>
              <a:rPr lang="en-US" dirty="0"/>
              <a:t>report the standard deviation and standard error of observed and corrected summary effect sizes. </a:t>
            </a:r>
          </a:p>
          <a:p>
            <a:pPr lvl="2"/>
            <a:r>
              <a:rPr lang="en-US" dirty="0"/>
              <a:t>These values are relevant to heterogeneity and meta-analytic moderation</a:t>
            </a:r>
          </a:p>
          <a:p>
            <a:pPr lvl="1"/>
            <a:r>
              <a:rPr lang="en-US" dirty="0"/>
              <a:t>Corrections used</a:t>
            </a:r>
          </a:p>
          <a:p>
            <a:pPr lvl="2"/>
            <a:r>
              <a:rPr lang="en-US" dirty="0"/>
              <a:t>Type(s) of reliability corrected for </a:t>
            </a:r>
          </a:p>
          <a:p>
            <a:pPr lvl="2"/>
            <a:r>
              <a:rPr lang="en-US" dirty="0"/>
              <a:t>Type/case of range restriction (if applicable)</a:t>
            </a:r>
          </a:p>
          <a:p>
            <a:pPr lvl="2"/>
            <a:r>
              <a:rPr lang="en-US" dirty="0"/>
              <a:t>other artifacts corrected for</a:t>
            </a:r>
          </a:p>
          <a:p>
            <a:pPr lvl="2"/>
            <a:r>
              <a:rPr lang="en-US" dirty="0"/>
              <a:t>Whether the corrections were computed based on data reported in the primary study or through artifact distributions</a:t>
            </a:r>
          </a:p>
          <a:p>
            <a:pPr lvl="1"/>
            <a:r>
              <a:rPr lang="en-US" dirty="0"/>
              <a:t>Order of corrections</a:t>
            </a:r>
          </a:p>
        </p:txBody>
      </p:sp>
    </p:spTree>
    <p:extLst>
      <p:ext uri="{BB962C8B-B14F-4D97-AF65-F5344CB8AC3E}">
        <p14:creationId xmlns:p14="http://schemas.microsoft.com/office/powerpoint/2010/main" val="12780425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Multivariate Results</a:t>
            </a:r>
          </a:p>
        </p:txBody>
      </p:sp>
      <p:sp>
        <p:nvSpPr>
          <p:cNvPr id="3" name="Content Placeholder 2"/>
          <p:cNvSpPr>
            <a:spLocks noGrp="1"/>
          </p:cNvSpPr>
          <p:nvPr>
            <p:ph idx="1"/>
          </p:nvPr>
        </p:nvSpPr>
        <p:spPr/>
        <p:txBody>
          <a:bodyPr/>
          <a:lstStyle/>
          <a:p>
            <a:r>
              <a:rPr lang="en-US" dirty="0"/>
              <a:t>Increasingly common to combine Hunter-Schmidt with Lipsey-Wilson to conduct meta-regression/meta-ANOVA</a:t>
            </a:r>
          </a:p>
          <a:p>
            <a:r>
              <a:rPr lang="en-US" dirty="0"/>
              <a:t>Not going to discuss the appropriateness of these combinations, just the reporting of their use</a:t>
            </a:r>
          </a:p>
          <a:p>
            <a:r>
              <a:rPr lang="en-US" dirty="0"/>
              <a:t>Same goes for MASEM. </a:t>
            </a:r>
          </a:p>
        </p:txBody>
      </p:sp>
    </p:spTree>
    <p:extLst>
      <p:ext uri="{BB962C8B-B14F-4D97-AF65-F5344CB8AC3E}">
        <p14:creationId xmlns:p14="http://schemas.microsoft.com/office/powerpoint/2010/main" val="3433414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Need for Transparency</a:t>
            </a:r>
          </a:p>
        </p:txBody>
      </p:sp>
      <p:sp>
        <p:nvSpPr>
          <p:cNvPr id="3" name="Content Placeholder 2"/>
          <p:cNvSpPr>
            <a:spLocks noGrp="1"/>
          </p:cNvSpPr>
          <p:nvPr>
            <p:ph idx="1"/>
          </p:nvPr>
        </p:nvSpPr>
        <p:spPr/>
        <p:txBody>
          <a:bodyPr/>
          <a:lstStyle/>
          <a:p>
            <a:r>
              <a:rPr lang="en-US" dirty="0"/>
              <a:t>Replication crisis in social science (Hunter, 2001; Ioannidis, 2005a; Ioannidis, 2005b)</a:t>
            </a:r>
          </a:p>
          <a:p>
            <a:endParaRPr lang="en-US" dirty="0"/>
          </a:p>
          <a:p>
            <a:r>
              <a:rPr lang="en-US" dirty="0"/>
              <a:t>Call for transparency across all areas of scholarship (Christensen &amp; Miguel, 2017; </a:t>
            </a:r>
            <a:r>
              <a:rPr lang="en-US" dirty="0" err="1"/>
              <a:t>Nosek</a:t>
            </a:r>
            <a:r>
              <a:rPr lang="en-US" dirty="0"/>
              <a:t> et al., 2015) </a:t>
            </a:r>
          </a:p>
          <a:p>
            <a:endParaRPr lang="en-US" dirty="0"/>
          </a:p>
          <a:p>
            <a:r>
              <a:rPr lang="en-US" dirty="0"/>
              <a:t>Authors focused on research synthesis and meta-analysis are among the greatest proponents of transparent reporting (APA; 2008; </a:t>
            </a:r>
            <a:r>
              <a:rPr lang="en-US" dirty="0" err="1"/>
              <a:t>Aytug</a:t>
            </a:r>
            <a:r>
              <a:rPr lang="en-US" dirty="0"/>
              <a:t> et al., 2012; Moher et al., 2009)</a:t>
            </a:r>
          </a:p>
          <a:p>
            <a:endParaRPr lang="en-US" dirty="0"/>
          </a:p>
        </p:txBody>
      </p:sp>
    </p:spTree>
    <p:extLst>
      <p:ext uri="{BB962C8B-B14F-4D97-AF65-F5344CB8AC3E}">
        <p14:creationId xmlns:p14="http://schemas.microsoft.com/office/powerpoint/2010/main" val="9476468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Meta-Regression/Meta-ANOVA</a:t>
            </a:r>
          </a:p>
        </p:txBody>
      </p:sp>
      <p:sp>
        <p:nvSpPr>
          <p:cNvPr id="3" name="Content Placeholder 2"/>
          <p:cNvSpPr>
            <a:spLocks noGrp="1"/>
          </p:cNvSpPr>
          <p:nvPr>
            <p:ph idx="1"/>
          </p:nvPr>
        </p:nvSpPr>
        <p:spPr/>
        <p:txBody>
          <a:bodyPr/>
          <a:lstStyle/>
          <a:p>
            <a:r>
              <a:rPr lang="en-US" dirty="0"/>
              <a:t>How weight for artifact-corrected effect sizes were determined</a:t>
            </a:r>
          </a:p>
          <a:p>
            <a:r>
              <a:rPr lang="en-US" dirty="0"/>
              <a:t>Whether meta-regression run on corrected or uncorrected effect sizes</a:t>
            </a:r>
          </a:p>
          <a:p>
            <a:r>
              <a:rPr lang="en-US" dirty="0"/>
              <a:t>Whether assumptions were met/common sense employed</a:t>
            </a:r>
          </a:p>
          <a:p>
            <a:pPr lvl="1"/>
            <a:r>
              <a:rPr lang="en-US" dirty="0"/>
              <a:t>Scatterplots</a:t>
            </a:r>
          </a:p>
          <a:p>
            <a:pPr lvl="1"/>
            <a:r>
              <a:rPr lang="en-US" dirty="0"/>
              <a:t>Examination of the residuals</a:t>
            </a:r>
          </a:p>
          <a:p>
            <a:pPr lvl="1"/>
            <a:r>
              <a:rPr lang="en-US" dirty="0"/>
              <a:t>Number of included studies in each category</a:t>
            </a:r>
          </a:p>
        </p:txBody>
      </p:sp>
    </p:spTree>
    <p:extLst>
      <p:ext uri="{BB962C8B-B14F-4D97-AF65-F5344CB8AC3E}">
        <p14:creationId xmlns:p14="http://schemas.microsoft.com/office/powerpoint/2010/main" val="4767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71800" y="274638"/>
            <a:ext cx="7391400" cy="1143000"/>
          </a:xfrm>
        </p:spPr>
        <p:txBody>
          <a:bodyPr>
            <a:normAutofit fontScale="90000"/>
          </a:bodyPr>
          <a:lstStyle/>
          <a:p>
            <a:r>
              <a:rPr lang="en-US" sz="4000" dirty="0"/>
              <a:t>Meta-regression is not immune to regression violations</a:t>
            </a:r>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419052" y="1600201"/>
            <a:ext cx="5582496" cy="4525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5" name="Straight Arrow Connector 4"/>
          <p:cNvCxnSpPr/>
          <p:nvPr/>
        </p:nvCxnSpPr>
        <p:spPr>
          <a:xfrm>
            <a:off x="7467600" y="5791200"/>
            <a:ext cx="609600" cy="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7467600" y="5638800"/>
            <a:ext cx="609600" cy="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4353095" y="6126164"/>
            <a:ext cx="3009899" cy="5715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96% of data from Norway</a:t>
            </a:r>
          </a:p>
        </p:txBody>
      </p:sp>
      <p:cxnSp>
        <p:nvCxnSpPr>
          <p:cNvPr id="7" name="Straight Arrow Connector 6"/>
          <p:cNvCxnSpPr>
            <a:stCxn id="6" idx="0"/>
          </p:cNvCxnSpPr>
          <p:nvPr/>
        </p:nvCxnSpPr>
        <p:spPr>
          <a:xfrm flipH="1" flipV="1">
            <a:off x="4664133" y="5334002"/>
            <a:ext cx="1193912" cy="792162"/>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6" idx="0"/>
          </p:cNvCxnSpPr>
          <p:nvPr/>
        </p:nvCxnSpPr>
        <p:spPr>
          <a:xfrm flipH="1" flipV="1">
            <a:off x="4353096" y="5438157"/>
            <a:ext cx="1504949" cy="688007"/>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6409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MASEM</a:t>
            </a:r>
          </a:p>
        </p:txBody>
      </p:sp>
      <p:sp>
        <p:nvSpPr>
          <p:cNvPr id="3" name="Content Placeholder 2"/>
          <p:cNvSpPr>
            <a:spLocks noGrp="1"/>
          </p:cNvSpPr>
          <p:nvPr>
            <p:ph idx="1"/>
          </p:nvPr>
        </p:nvSpPr>
        <p:spPr>
          <a:xfrm>
            <a:off x="838200" y="1454727"/>
            <a:ext cx="10515600" cy="4722236"/>
          </a:xfrm>
        </p:spPr>
        <p:txBody>
          <a:bodyPr>
            <a:normAutofit fontScale="92500"/>
          </a:bodyPr>
          <a:lstStyle/>
          <a:p>
            <a:r>
              <a:rPr lang="en-US" dirty="0"/>
              <a:t>MAs in management routinely combine population estimates from prior MAs with their own findings to test complex models</a:t>
            </a:r>
          </a:p>
          <a:p>
            <a:r>
              <a:rPr lang="en-US" dirty="0"/>
              <a:t>Report choice of which past MA to use</a:t>
            </a:r>
          </a:p>
          <a:p>
            <a:r>
              <a:rPr lang="en-US" dirty="0"/>
              <a:t>Discuss the independence and comparability of samples across multiple MAs</a:t>
            </a:r>
          </a:p>
          <a:p>
            <a:r>
              <a:rPr lang="en-US" dirty="0"/>
              <a:t>Justify the appropriateness of combining meta-analytic findings, as different MAs may have relied on more or less relevant inclusion criteria</a:t>
            </a:r>
          </a:p>
          <a:p>
            <a:r>
              <a:rPr lang="en-US" dirty="0"/>
              <a:t>Degree of effect size heterogeneity and the specific procedures used</a:t>
            </a:r>
          </a:p>
          <a:p>
            <a:pPr lvl="1"/>
            <a:r>
              <a:rPr lang="en-US" dirty="0"/>
              <a:t>How large were the SD-rho?</a:t>
            </a:r>
          </a:p>
          <a:p>
            <a:r>
              <a:rPr lang="en-US" dirty="0"/>
              <a:t>How many elements in the correlation matrices were missing</a:t>
            </a:r>
          </a:p>
          <a:p>
            <a:pPr lvl="1"/>
            <a:r>
              <a:rPr lang="en-US" dirty="0"/>
              <a:t>Did it meet MCAR/MAR assumptions?</a:t>
            </a:r>
          </a:p>
        </p:txBody>
      </p:sp>
    </p:spTree>
    <p:extLst>
      <p:ext uri="{BB962C8B-B14F-4D97-AF65-F5344CB8AC3E}">
        <p14:creationId xmlns:p14="http://schemas.microsoft.com/office/powerpoint/2010/main" val="112049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Transparency in Meta-analysis</a:t>
            </a:r>
          </a:p>
        </p:txBody>
      </p:sp>
      <p:sp>
        <p:nvSpPr>
          <p:cNvPr id="3" name="Content Placeholder 2"/>
          <p:cNvSpPr>
            <a:spLocks noGrp="1"/>
          </p:cNvSpPr>
          <p:nvPr>
            <p:ph idx="1"/>
          </p:nvPr>
        </p:nvSpPr>
        <p:spPr/>
        <p:txBody>
          <a:bodyPr>
            <a:normAutofit lnSpcReduction="10000"/>
          </a:bodyPr>
          <a:lstStyle/>
          <a:p>
            <a:r>
              <a:rPr lang="en-US" dirty="0"/>
              <a:t>Judgment calls (</a:t>
            </a:r>
            <a:r>
              <a:rPr lang="en-US" dirty="0" err="1"/>
              <a:t>Aguinis</a:t>
            </a:r>
            <a:r>
              <a:rPr lang="en-US" dirty="0"/>
              <a:t> et al., 2011; </a:t>
            </a:r>
            <a:r>
              <a:rPr lang="en-US" dirty="0" err="1"/>
              <a:t>Geyskins</a:t>
            </a:r>
            <a:r>
              <a:rPr lang="en-US" dirty="0"/>
              <a:t> et al., 2009; </a:t>
            </a:r>
            <a:r>
              <a:rPr lang="en-US" dirty="0" err="1"/>
              <a:t>Wanous</a:t>
            </a:r>
            <a:r>
              <a:rPr lang="en-US" dirty="0"/>
              <a:t> et al., 1989)</a:t>
            </a:r>
          </a:p>
          <a:p>
            <a:endParaRPr lang="en-US" dirty="0"/>
          </a:p>
          <a:p>
            <a:r>
              <a:rPr lang="en-US" dirty="0"/>
              <a:t>Lack of transparency in reporting judgment calls can lead to difficulty in interpreting meta-analytic results (Carlson &amp; Ji, 2011; DeSimone et al., in press)</a:t>
            </a:r>
          </a:p>
          <a:p>
            <a:endParaRPr lang="en-US" dirty="0"/>
          </a:p>
          <a:p>
            <a:r>
              <a:rPr lang="en-US" dirty="0"/>
              <a:t>A lack of transparency can lead to confusing or conflicting results (</a:t>
            </a:r>
            <a:r>
              <a:rPr lang="en-US" dirty="0" err="1"/>
              <a:t>Bobko</a:t>
            </a:r>
            <a:r>
              <a:rPr lang="en-US" dirty="0"/>
              <a:t> &amp; Stone-Romero, 1998; Ioannidis, 2016; Van </a:t>
            </a:r>
            <a:r>
              <a:rPr lang="en-US" dirty="0" err="1"/>
              <a:t>Iddekinge</a:t>
            </a:r>
            <a:r>
              <a:rPr lang="en-US" dirty="0"/>
              <a:t> et al., 2012)</a:t>
            </a:r>
          </a:p>
        </p:txBody>
      </p:sp>
    </p:spTree>
    <p:extLst>
      <p:ext uri="{BB962C8B-B14F-4D97-AF65-F5344CB8AC3E}">
        <p14:creationId xmlns:p14="http://schemas.microsoft.com/office/powerpoint/2010/main" val="4044912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This Presentation</a:t>
            </a:r>
          </a:p>
        </p:txBody>
      </p:sp>
      <p:sp>
        <p:nvSpPr>
          <p:cNvPr id="3" name="Content Placeholder 2"/>
          <p:cNvSpPr>
            <a:spLocks noGrp="1"/>
          </p:cNvSpPr>
          <p:nvPr>
            <p:ph idx="1"/>
          </p:nvPr>
        </p:nvSpPr>
        <p:spPr/>
        <p:txBody>
          <a:bodyPr>
            <a:normAutofit fontScale="92500"/>
          </a:bodyPr>
          <a:lstStyle/>
          <a:p>
            <a:r>
              <a:rPr lang="en-US" dirty="0"/>
              <a:t>Identify best practices and areas for improvement in reporting meta-analytic methodology and results</a:t>
            </a:r>
          </a:p>
          <a:p>
            <a:pPr lvl="1"/>
            <a:r>
              <a:rPr lang="en-US" dirty="0"/>
              <a:t>Focus on areas that are particularly relevant or unique to the field of management</a:t>
            </a:r>
          </a:p>
          <a:p>
            <a:pPr lvl="1"/>
            <a:endParaRPr lang="en-US" dirty="0"/>
          </a:p>
          <a:p>
            <a:r>
              <a:rPr lang="en-US" dirty="0"/>
              <a:t>Organized into three sections</a:t>
            </a:r>
          </a:p>
          <a:p>
            <a:pPr lvl="1"/>
            <a:r>
              <a:rPr lang="en-US" dirty="0"/>
              <a:t>Search and Coding</a:t>
            </a:r>
          </a:p>
          <a:p>
            <a:pPr lvl="1"/>
            <a:r>
              <a:rPr lang="en-US" dirty="0"/>
              <a:t>Data</a:t>
            </a:r>
          </a:p>
          <a:p>
            <a:pPr lvl="1"/>
            <a:r>
              <a:rPr lang="en-US" dirty="0"/>
              <a:t>Analysis</a:t>
            </a:r>
          </a:p>
          <a:p>
            <a:pPr lvl="1"/>
            <a:endParaRPr lang="en-US" dirty="0"/>
          </a:p>
          <a:p>
            <a:r>
              <a:rPr lang="en-US" dirty="0"/>
              <a:t>Encourage authors, editors, reviewers, and readers to follow and demand transparent reporting practices in systematic reviews and meta-analyses</a:t>
            </a:r>
          </a:p>
          <a:p>
            <a:endParaRPr lang="en-US" dirty="0"/>
          </a:p>
        </p:txBody>
      </p:sp>
    </p:spTree>
    <p:extLst>
      <p:ext uri="{BB962C8B-B14F-4D97-AF65-F5344CB8AC3E}">
        <p14:creationId xmlns:p14="http://schemas.microsoft.com/office/powerpoint/2010/main" val="440003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Reporting Issues in Search and Coding</a:t>
            </a:r>
          </a:p>
        </p:txBody>
      </p:sp>
      <p:sp>
        <p:nvSpPr>
          <p:cNvPr id="3" name="Content Placeholder 2"/>
          <p:cNvSpPr>
            <a:spLocks noGrp="1"/>
          </p:cNvSpPr>
          <p:nvPr>
            <p:ph idx="1"/>
          </p:nvPr>
        </p:nvSpPr>
        <p:spPr/>
        <p:txBody>
          <a:bodyPr/>
          <a:lstStyle/>
          <a:p>
            <a:r>
              <a:rPr lang="en-US" dirty="0"/>
              <a:t>Management is multidisciplinary by nature</a:t>
            </a:r>
          </a:p>
          <a:p>
            <a:pPr lvl="1"/>
            <a:r>
              <a:rPr lang="en-US" dirty="0"/>
              <a:t>Management borrows ideas from a diverse set of disciplines</a:t>
            </a:r>
          </a:p>
          <a:p>
            <a:pPr lvl="1"/>
            <a:r>
              <a:rPr lang="en-US" dirty="0"/>
              <a:t>Meta-analyses in management often require searching multiple databases</a:t>
            </a:r>
          </a:p>
          <a:p>
            <a:endParaRPr lang="en-US" dirty="0"/>
          </a:p>
          <a:p>
            <a:r>
              <a:rPr lang="en-US" dirty="0"/>
              <a:t>Transparent documentation:</a:t>
            </a:r>
          </a:p>
          <a:p>
            <a:pPr lvl="1"/>
            <a:r>
              <a:rPr lang="en-US" dirty="0"/>
              <a:t>Construct definition and scope</a:t>
            </a:r>
          </a:p>
          <a:p>
            <a:pPr lvl="1"/>
            <a:r>
              <a:rPr lang="en-US" dirty="0"/>
              <a:t>Databases</a:t>
            </a:r>
          </a:p>
          <a:p>
            <a:pPr lvl="1"/>
            <a:r>
              <a:rPr lang="en-US" dirty="0"/>
              <a:t>Keywords (and combinations)</a:t>
            </a:r>
          </a:p>
          <a:p>
            <a:pPr lvl="1"/>
            <a:r>
              <a:rPr lang="en-US" dirty="0"/>
              <a:t>Intentional omissions</a:t>
            </a:r>
          </a:p>
          <a:p>
            <a:pPr lvl="1"/>
            <a:endParaRPr lang="en-US" dirty="0"/>
          </a:p>
        </p:txBody>
      </p:sp>
      <p:pic>
        <p:nvPicPr>
          <p:cNvPr id="6" name="Picture 5"/>
          <p:cNvPicPr>
            <a:picLocks noChangeAspect="1"/>
          </p:cNvPicPr>
          <p:nvPr/>
        </p:nvPicPr>
        <p:blipFill>
          <a:blip r:embed="rId3"/>
          <a:stretch>
            <a:fillRect/>
          </a:stretch>
        </p:blipFill>
        <p:spPr>
          <a:xfrm>
            <a:off x="5439752" y="3012612"/>
            <a:ext cx="6439388" cy="3771360"/>
          </a:xfrm>
          <a:prstGeom prst="rect">
            <a:avLst/>
          </a:prstGeom>
        </p:spPr>
      </p:pic>
    </p:spTree>
    <p:extLst>
      <p:ext uri="{BB962C8B-B14F-4D97-AF65-F5344CB8AC3E}">
        <p14:creationId xmlns:p14="http://schemas.microsoft.com/office/powerpoint/2010/main" val="3731786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Construct Clarity</a:t>
            </a:r>
          </a:p>
        </p:txBody>
      </p:sp>
      <p:sp>
        <p:nvSpPr>
          <p:cNvPr id="3" name="Content Placeholder 2"/>
          <p:cNvSpPr>
            <a:spLocks noGrp="1"/>
          </p:cNvSpPr>
          <p:nvPr>
            <p:ph idx="1"/>
          </p:nvPr>
        </p:nvSpPr>
        <p:spPr/>
        <p:txBody>
          <a:bodyPr/>
          <a:lstStyle/>
          <a:p>
            <a:r>
              <a:rPr lang="en-US" dirty="0"/>
              <a:t>Context plays an important role in identifying boundary conditions  for many management theories</a:t>
            </a:r>
            <a:br>
              <a:rPr lang="en-US" dirty="0"/>
            </a:br>
            <a:endParaRPr lang="en-US" dirty="0"/>
          </a:p>
          <a:p>
            <a:r>
              <a:rPr lang="en-US" dirty="0"/>
              <a:t>Some constructs in management exist at different levels</a:t>
            </a:r>
          </a:p>
          <a:p>
            <a:pPr lvl="1"/>
            <a:r>
              <a:rPr lang="en-US" dirty="0"/>
              <a:t>They may be conceptualized and operationalized in different ways</a:t>
            </a:r>
          </a:p>
          <a:p>
            <a:pPr lvl="1"/>
            <a:r>
              <a:rPr lang="en-US" dirty="0"/>
              <a:t>Clear definitions of constructs and inclusion/exclusion criteria can help avoid confusion or misinterpretation (e.g., ecological fallacy)</a:t>
            </a:r>
          </a:p>
          <a:p>
            <a:endParaRPr lang="en-US" dirty="0"/>
          </a:p>
          <a:p>
            <a:r>
              <a:rPr lang="en-US" dirty="0"/>
              <a:t>Consider context when reporting inclusion criteria</a:t>
            </a:r>
          </a:p>
          <a:p>
            <a:pPr lvl="1"/>
            <a:r>
              <a:rPr lang="en-US" dirty="0"/>
              <a:t>Anticipate potential misperception by readers</a:t>
            </a:r>
          </a:p>
          <a:p>
            <a:endParaRPr lang="en-US" dirty="0"/>
          </a:p>
          <a:p>
            <a:endParaRPr lang="en-US" dirty="0"/>
          </a:p>
          <a:p>
            <a:endParaRPr lang="en-US" dirty="0"/>
          </a:p>
          <a:p>
            <a:endParaRPr lang="en-US" dirty="0"/>
          </a:p>
        </p:txBody>
      </p:sp>
      <p:pic>
        <p:nvPicPr>
          <p:cNvPr id="5" name="Picture 4"/>
          <p:cNvPicPr>
            <a:picLocks noChangeAspect="1"/>
          </p:cNvPicPr>
          <p:nvPr/>
        </p:nvPicPr>
        <p:blipFill>
          <a:blip r:embed="rId3"/>
          <a:stretch>
            <a:fillRect/>
          </a:stretch>
        </p:blipFill>
        <p:spPr>
          <a:xfrm>
            <a:off x="9386278" y="4284113"/>
            <a:ext cx="2102338" cy="2503548"/>
          </a:xfrm>
          <a:prstGeom prst="rect">
            <a:avLst/>
          </a:prstGeom>
        </p:spPr>
      </p:pic>
    </p:spTree>
    <p:extLst>
      <p:ext uri="{BB962C8B-B14F-4D97-AF65-F5344CB8AC3E}">
        <p14:creationId xmlns:p14="http://schemas.microsoft.com/office/powerpoint/2010/main" val="3704832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Inclusion and Exclusion Criteria</a:t>
            </a:r>
          </a:p>
        </p:txBody>
      </p:sp>
      <p:sp>
        <p:nvSpPr>
          <p:cNvPr id="3" name="Content Placeholder 2"/>
          <p:cNvSpPr>
            <a:spLocks noGrp="1"/>
          </p:cNvSpPr>
          <p:nvPr>
            <p:ph idx="1"/>
          </p:nvPr>
        </p:nvSpPr>
        <p:spPr/>
        <p:txBody>
          <a:bodyPr>
            <a:normAutofit lnSpcReduction="10000"/>
          </a:bodyPr>
          <a:lstStyle/>
          <a:p>
            <a:r>
              <a:rPr lang="en-US" dirty="0"/>
              <a:t>Existing reporting standards and best practices (e.g., MARS, PRISMA) ask meta-analysts to carefully detail decision rules and inclusion/exclusion criteria</a:t>
            </a:r>
          </a:p>
          <a:p>
            <a:endParaRPr lang="en-US" dirty="0"/>
          </a:p>
          <a:p>
            <a:r>
              <a:rPr lang="en-US" dirty="0"/>
              <a:t>Most meta-analyses in management use the Hunter &amp; Schmidt procedure (</a:t>
            </a:r>
            <a:r>
              <a:rPr lang="en-US" dirty="0" err="1"/>
              <a:t>Aguinis</a:t>
            </a:r>
            <a:r>
              <a:rPr lang="en-US" dirty="0"/>
              <a:t> et al., 2011)</a:t>
            </a:r>
          </a:p>
          <a:p>
            <a:pPr lvl="1"/>
            <a:r>
              <a:rPr lang="en-US" dirty="0"/>
              <a:t>Favors inclusion over scrutiny of primary study quality</a:t>
            </a:r>
          </a:p>
          <a:p>
            <a:endParaRPr lang="en-US" dirty="0"/>
          </a:p>
          <a:p>
            <a:r>
              <a:rPr lang="en-US" dirty="0"/>
              <a:t>Document efforts to find unpublished studies, </a:t>
            </a:r>
            <a:r>
              <a:rPr lang="en-US" i="1" dirty="0"/>
              <a:t>a priori</a:t>
            </a:r>
            <a:r>
              <a:rPr lang="en-US" dirty="0"/>
              <a:t> quality standards (</a:t>
            </a:r>
            <a:r>
              <a:rPr lang="en-US" dirty="0" err="1"/>
              <a:t>Slavin</a:t>
            </a:r>
            <a:r>
              <a:rPr lang="en-US" dirty="0"/>
              <a:t>, 1986; 1995), and decision rules or cutoffs</a:t>
            </a:r>
            <a:endParaRPr lang="en-US" i="1" dirty="0"/>
          </a:p>
        </p:txBody>
      </p:sp>
    </p:spTree>
    <p:extLst>
      <p:ext uri="{BB962C8B-B14F-4D97-AF65-F5344CB8AC3E}">
        <p14:creationId xmlns:p14="http://schemas.microsoft.com/office/powerpoint/2010/main" val="310423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Specify Decision Rules</a:t>
            </a:r>
          </a:p>
        </p:txBody>
      </p:sp>
      <p:sp>
        <p:nvSpPr>
          <p:cNvPr id="4" name="Content Placeholder 3"/>
          <p:cNvSpPr>
            <a:spLocks noGrp="1"/>
          </p:cNvSpPr>
          <p:nvPr>
            <p:ph sz="half" idx="1"/>
          </p:nvPr>
        </p:nvSpPr>
        <p:spPr>
          <a:xfrm>
            <a:off x="2301631" y="1690688"/>
            <a:ext cx="5181600" cy="4351338"/>
          </a:xfrm>
        </p:spPr>
        <p:txBody>
          <a:bodyPr/>
          <a:lstStyle/>
          <a:p>
            <a:r>
              <a:rPr lang="en-US" dirty="0"/>
              <a:t>Construct definitions and constraints</a:t>
            </a:r>
          </a:p>
          <a:p>
            <a:endParaRPr lang="en-US" dirty="0"/>
          </a:p>
          <a:p>
            <a:r>
              <a:rPr lang="en-US" dirty="0"/>
              <a:t>Inclusion/exclusion criteria</a:t>
            </a:r>
          </a:p>
          <a:p>
            <a:endParaRPr lang="en-US" dirty="0"/>
          </a:p>
          <a:p>
            <a:r>
              <a:rPr lang="en-US" dirty="0"/>
              <a:t>Order of application</a:t>
            </a:r>
          </a:p>
          <a:p>
            <a:endParaRPr lang="en-US" dirty="0"/>
          </a:p>
          <a:p>
            <a:r>
              <a:rPr lang="en-US" dirty="0"/>
              <a:t>Limits, cutoffs, and boundary conditions </a:t>
            </a:r>
          </a:p>
        </p:txBody>
      </p:sp>
      <p:pic>
        <p:nvPicPr>
          <p:cNvPr id="6" name="Picture 5"/>
          <p:cNvPicPr>
            <a:picLocks noChangeAspect="1"/>
          </p:cNvPicPr>
          <p:nvPr/>
        </p:nvPicPr>
        <p:blipFill>
          <a:blip r:embed="rId2"/>
          <a:stretch>
            <a:fillRect/>
          </a:stretch>
        </p:blipFill>
        <p:spPr>
          <a:xfrm>
            <a:off x="9268054" y="216412"/>
            <a:ext cx="2085746" cy="6641588"/>
          </a:xfrm>
          <a:prstGeom prst="rect">
            <a:avLst/>
          </a:prstGeom>
        </p:spPr>
      </p:pic>
    </p:spTree>
    <p:extLst>
      <p:ext uri="{BB962C8B-B14F-4D97-AF65-F5344CB8AC3E}">
        <p14:creationId xmlns:p14="http://schemas.microsoft.com/office/powerpoint/2010/main" val="2063145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B5AE7-227B-D04B-B151-E3739681A28D}"/>
              </a:ext>
            </a:extLst>
          </p:cNvPr>
          <p:cNvSpPr>
            <a:spLocks noGrp="1"/>
          </p:cNvSpPr>
          <p:nvPr>
            <p:ph type="ctrTitle"/>
          </p:nvPr>
        </p:nvSpPr>
        <p:spPr>
          <a:xfrm>
            <a:off x="1835233" y="1124125"/>
            <a:ext cx="8689976" cy="1844385"/>
          </a:xfrm>
        </p:spPr>
        <p:txBody>
          <a:bodyPr>
            <a:normAutofit/>
          </a:bodyPr>
          <a:lstStyle/>
          <a:p>
            <a:r>
              <a:rPr lang="en-US" sz="4000" dirty="0"/>
              <a:t>Meta-Analysis Reporting Standards - Data</a:t>
            </a:r>
          </a:p>
        </p:txBody>
      </p:sp>
      <p:sp>
        <p:nvSpPr>
          <p:cNvPr id="3" name="Subtitle 2">
            <a:extLst>
              <a:ext uri="{FF2B5EF4-FFF2-40B4-BE49-F238E27FC236}">
                <a16:creationId xmlns:a16="http://schemas.microsoft.com/office/drawing/2014/main" id="{785686E4-6D2E-A64C-8B6F-B61A93CA2CF3}"/>
              </a:ext>
            </a:extLst>
          </p:cNvPr>
          <p:cNvSpPr>
            <a:spLocks noGrp="1"/>
          </p:cNvSpPr>
          <p:nvPr>
            <p:ph type="subTitle" idx="1"/>
          </p:nvPr>
        </p:nvSpPr>
        <p:spPr>
          <a:xfrm>
            <a:off x="1835233" y="3013746"/>
            <a:ext cx="8689976" cy="1078889"/>
          </a:xfrm>
        </p:spPr>
        <p:txBody>
          <a:bodyPr>
            <a:normAutofit/>
          </a:bodyPr>
          <a:lstStyle/>
          <a:p>
            <a:r>
              <a:rPr lang="en-US" dirty="0">
                <a:solidFill>
                  <a:schemeClr val="tx1">
                    <a:lumMod val="50000"/>
                    <a:lumOff val="50000"/>
                  </a:schemeClr>
                </a:solidFill>
              </a:rPr>
              <a:t>CARMA Feb 2019</a:t>
            </a:r>
          </a:p>
        </p:txBody>
      </p:sp>
    </p:spTree>
    <p:extLst>
      <p:ext uri="{BB962C8B-B14F-4D97-AF65-F5344CB8AC3E}">
        <p14:creationId xmlns:p14="http://schemas.microsoft.com/office/powerpoint/2010/main" val="23053953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670</TotalTime>
  <Words>1026</Words>
  <Application>Microsoft Office PowerPoint</Application>
  <PresentationFormat>Widescreen</PresentationFormat>
  <Paragraphs>156</Paragraphs>
  <Slides>22</Slides>
  <Notes>4</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Recommendations for Reviewers, Editors, and Authors in Systematic Reviews and Meta-Analyses</vt:lpstr>
      <vt:lpstr>Need for Transparency</vt:lpstr>
      <vt:lpstr>Transparency in Meta-analysis</vt:lpstr>
      <vt:lpstr>This Presentation</vt:lpstr>
      <vt:lpstr>Reporting Issues in Search and Coding</vt:lpstr>
      <vt:lpstr>Construct Clarity</vt:lpstr>
      <vt:lpstr>Inclusion and Exclusion Criteria</vt:lpstr>
      <vt:lpstr>Specify Decision Rules</vt:lpstr>
      <vt:lpstr>Meta-Analysis Reporting Standards - Data</vt:lpstr>
      <vt:lpstr>Data Distribution – Report the Data</vt:lpstr>
      <vt:lpstr>Dependent Effect Sizes</vt:lpstr>
      <vt:lpstr>Effect Size Distribution – Visual displays</vt:lpstr>
      <vt:lpstr>Funnel Plot &amp; Availability Bias</vt:lpstr>
      <vt:lpstr>Trim &amp; Fill</vt:lpstr>
      <vt:lpstr>Effect Size Conversions</vt:lpstr>
      <vt:lpstr>Reporting issues in the analysis</vt:lpstr>
      <vt:lpstr>Software</vt:lpstr>
      <vt:lpstr>Bivariate Results</vt:lpstr>
      <vt:lpstr>Multivariate Results</vt:lpstr>
      <vt:lpstr>Meta-Regression/Meta-ANOVA</vt:lpstr>
      <vt:lpstr>Meta-regression is not immune to regression violations</vt:lpstr>
      <vt:lpstr>MASEM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Recommendations for Reviewers, Editors, and Authors in Systematic Reviews and Meta-Analyses</dc:title>
  <dc:creator>Justin A. DeSimone</dc:creator>
  <cp:lastModifiedBy>Ezgi Ulusoy Dogan</cp:lastModifiedBy>
  <cp:revision>33</cp:revision>
  <dcterms:created xsi:type="dcterms:W3CDTF">2019-01-21T19:05:45Z</dcterms:created>
  <dcterms:modified xsi:type="dcterms:W3CDTF">2019-05-30T20:39:00Z</dcterms:modified>
</cp:coreProperties>
</file>

<file path=docProps/thumbnail.jpeg>
</file>